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1234"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0D79827-60E7-4835-AF88-E3E966270B2B}" type="doc">
      <dgm:prSet loTypeId="urn:microsoft.com/office/officeart/2005/8/layout/hProcess9" loCatId="process" qsTypeId="urn:microsoft.com/office/officeart/2005/8/quickstyle/simple4" qsCatId="simple" csTypeId="urn:microsoft.com/office/officeart/2005/8/colors/accent1_2" csCatId="accent1" phldr="1"/>
      <dgm:spPr/>
      <dgm:t>
        <a:bodyPr/>
        <a:lstStyle/>
        <a:p>
          <a:endParaRPr lang="en-IN"/>
        </a:p>
      </dgm:t>
    </dgm:pt>
    <dgm:pt modelId="{EB96A99A-8DB1-4A74-A2D2-C7E7C373AE02}">
      <dgm:prSet phldrT="[Text]" custT="1"/>
      <dgm:spPr>
        <a:solidFill>
          <a:schemeClr val="accent6">
            <a:lumMod val="75000"/>
          </a:schemeClr>
        </a:solidFill>
      </dgm:spPr>
      <dgm:t>
        <a:bodyPr/>
        <a:lstStyle/>
        <a:p>
          <a:endParaRPr lang="en-IN" sz="1200" dirty="0" smtClean="0"/>
        </a:p>
        <a:p>
          <a:r>
            <a:rPr lang="en-IN" sz="1200" b="1" dirty="0" smtClean="0"/>
            <a:t>Define The Problem</a:t>
          </a:r>
          <a:endParaRPr lang="en-IN" sz="1200" b="1" dirty="0"/>
        </a:p>
      </dgm:t>
    </dgm:pt>
    <dgm:pt modelId="{236205D1-9DA8-4736-A19A-18F67056DBF7}" type="parTrans" cxnId="{975E22B8-6F2D-4914-B778-A60A53546EF4}">
      <dgm:prSet/>
      <dgm:spPr/>
      <dgm:t>
        <a:bodyPr/>
        <a:lstStyle/>
        <a:p>
          <a:endParaRPr lang="en-IN"/>
        </a:p>
      </dgm:t>
    </dgm:pt>
    <dgm:pt modelId="{3CC86E02-D3EF-421A-8B26-FE163323FC53}" type="sibTrans" cxnId="{975E22B8-6F2D-4914-B778-A60A53546EF4}">
      <dgm:prSet/>
      <dgm:spPr/>
      <dgm:t>
        <a:bodyPr/>
        <a:lstStyle/>
        <a:p>
          <a:endParaRPr lang="en-IN"/>
        </a:p>
      </dgm:t>
    </dgm:pt>
    <dgm:pt modelId="{520BA688-A629-40C6-B4CA-1EB620930B1E}">
      <dgm:prSet phldrT="[Text]" custT="1"/>
      <dgm:spPr>
        <a:solidFill>
          <a:schemeClr val="accent2">
            <a:lumMod val="75000"/>
          </a:schemeClr>
        </a:solidFill>
      </dgm:spPr>
      <dgm:t>
        <a:bodyPr/>
        <a:lstStyle/>
        <a:p>
          <a:endParaRPr lang="en-IN" sz="1200" dirty="0" smtClean="0"/>
        </a:p>
        <a:p>
          <a:r>
            <a:rPr lang="en-IN" sz="1200" b="1" dirty="0" smtClean="0"/>
            <a:t>Identification of Problem</a:t>
          </a:r>
          <a:endParaRPr lang="en-IN" sz="1200" b="1" dirty="0"/>
        </a:p>
      </dgm:t>
    </dgm:pt>
    <dgm:pt modelId="{07A89976-AD79-42BD-B206-BB92F14DD31E}" type="parTrans" cxnId="{D1795014-BAFE-4C0E-B403-D169A4FF9D43}">
      <dgm:prSet/>
      <dgm:spPr/>
      <dgm:t>
        <a:bodyPr/>
        <a:lstStyle/>
        <a:p>
          <a:endParaRPr lang="en-IN"/>
        </a:p>
      </dgm:t>
    </dgm:pt>
    <dgm:pt modelId="{4D12B08B-6299-462E-9FB3-E7C3A7B3205A}" type="sibTrans" cxnId="{D1795014-BAFE-4C0E-B403-D169A4FF9D43}">
      <dgm:prSet/>
      <dgm:spPr/>
      <dgm:t>
        <a:bodyPr/>
        <a:lstStyle/>
        <a:p>
          <a:endParaRPr lang="en-IN"/>
        </a:p>
      </dgm:t>
    </dgm:pt>
    <dgm:pt modelId="{EC6ADFB0-FDDA-4F19-83DA-B0A892D1223D}">
      <dgm:prSet phldrT="[Text]"/>
      <dgm:spPr>
        <a:solidFill>
          <a:srgbClr val="00B0F0"/>
        </a:solidFill>
      </dgm:spPr>
      <dgm:t>
        <a:bodyPr/>
        <a:lstStyle/>
        <a:p>
          <a:endParaRPr lang="en-IN" dirty="0" smtClean="0"/>
        </a:p>
        <a:p>
          <a:r>
            <a:rPr lang="en-IN" b="1" dirty="0" smtClean="0"/>
            <a:t>Data Collection</a:t>
          </a:r>
          <a:endParaRPr lang="en-IN" b="1" dirty="0"/>
        </a:p>
      </dgm:t>
    </dgm:pt>
    <dgm:pt modelId="{CDBF2E4D-10E9-4E66-BCB9-00D0FC76B741}" type="parTrans" cxnId="{92AA4AFA-1BF4-4EC7-B727-2A8A146A9E73}">
      <dgm:prSet/>
      <dgm:spPr/>
      <dgm:t>
        <a:bodyPr/>
        <a:lstStyle/>
        <a:p>
          <a:endParaRPr lang="en-IN"/>
        </a:p>
      </dgm:t>
    </dgm:pt>
    <dgm:pt modelId="{210C5A92-0883-45A4-97BE-47A41FE0B5A6}" type="sibTrans" cxnId="{92AA4AFA-1BF4-4EC7-B727-2A8A146A9E73}">
      <dgm:prSet/>
      <dgm:spPr/>
      <dgm:t>
        <a:bodyPr/>
        <a:lstStyle/>
        <a:p>
          <a:endParaRPr lang="en-IN"/>
        </a:p>
      </dgm:t>
    </dgm:pt>
    <dgm:pt modelId="{3E965020-F530-4556-A00E-6F98883CBF78}">
      <dgm:prSet phldrT="[Text]"/>
      <dgm:spPr/>
      <dgm:t>
        <a:bodyPr/>
        <a:lstStyle/>
        <a:p>
          <a:endParaRPr lang="en-IN" dirty="0" smtClean="0"/>
        </a:p>
        <a:p>
          <a:r>
            <a:rPr lang="en-IN" b="1" dirty="0" smtClean="0"/>
            <a:t>Represent the Potential Causes</a:t>
          </a:r>
          <a:endParaRPr lang="en-IN" b="1" dirty="0"/>
        </a:p>
      </dgm:t>
    </dgm:pt>
    <dgm:pt modelId="{8BE99E8A-755A-4187-9C06-31B0C3F79B01}" type="parTrans" cxnId="{3FBDA896-552C-4BCC-A5D8-19C9C3B2A0CC}">
      <dgm:prSet/>
      <dgm:spPr/>
      <dgm:t>
        <a:bodyPr/>
        <a:lstStyle/>
        <a:p>
          <a:endParaRPr lang="en-IN"/>
        </a:p>
      </dgm:t>
    </dgm:pt>
    <dgm:pt modelId="{DD0422A8-043F-4233-A42B-089CC4040F94}" type="sibTrans" cxnId="{3FBDA896-552C-4BCC-A5D8-19C9C3B2A0CC}">
      <dgm:prSet/>
      <dgm:spPr/>
      <dgm:t>
        <a:bodyPr/>
        <a:lstStyle/>
        <a:p>
          <a:endParaRPr lang="en-IN"/>
        </a:p>
      </dgm:t>
    </dgm:pt>
    <dgm:pt modelId="{20E5D110-07D5-4CE4-AB08-952FE6ADA06C}">
      <dgm:prSet phldrT="[Text]"/>
      <dgm:spPr>
        <a:solidFill>
          <a:srgbClr val="C00000"/>
        </a:solidFill>
      </dgm:spPr>
      <dgm:t>
        <a:bodyPr/>
        <a:lstStyle/>
        <a:p>
          <a:endParaRPr lang="en-IN" dirty="0" smtClean="0"/>
        </a:p>
        <a:p>
          <a:r>
            <a:rPr lang="en-IN" b="1" dirty="0" smtClean="0"/>
            <a:t>Find out the Significant Cause</a:t>
          </a:r>
          <a:endParaRPr lang="en-IN" b="1" dirty="0"/>
        </a:p>
      </dgm:t>
    </dgm:pt>
    <dgm:pt modelId="{77FEF13B-050E-4AF0-AD0B-EB99DBB3222D}" type="parTrans" cxnId="{2CBAFB47-CCC9-4328-AE96-1CAD78A16ED2}">
      <dgm:prSet/>
      <dgm:spPr/>
      <dgm:t>
        <a:bodyPr/>
        <a:lstStyle/>
        <a:p>
          <a:endParaRPr lang="en-IN"/>
        </a:p>
      </dgm:t>
    </dgm:pt>
    <dgm:pt modelId="{B4CCCBEB-4CC1-4524-B5D1-98AE94A40108}" type="sibTrans" cxnId="{2CBAFB47-CCC9-4328-AE96-1CAD78A16ED2}">
      <dgm:prSet/>
      <dgm:spPr/>
      <dgm:t>
        <a:bodyPr/>
        <a:lstStyle/>
        <a:p>
          <a:endParaRPr lang="en-IN"/>
        </a:p>
      </dgm:t>
    </dgm:pt>
    <dgm:pt modelId="{B8FA3DCE-E674-45BC-8D95-1387B177E3BD}">
      <dgm:prSet phldrT="[Text]"/>
      <dgm:spPr>
        <a:solidFill>
          <a:schemeClr val="bg1">
            <a:lumMod val="95000"/>
            <a:lumOff val="5000"/>
          </a:schemeClr>
        </a:solidFill>
      </dgm:spPr>
      <dgm:t>
        <a:bodyPr/>
        <a:lstStyle/>
        <a:p>
          <a:r>
            <a:rPr lang="en-IN" b="1" dirty="0" smtClean="0"/>
            <a:t>Identify the Root Causes</a:t>
          </a:r>
          <a:endParaRPr lang="en-IN" b="1" dirty="0"/>
        </a:p>
      </dgm:t>
    </dgm:pt>
    <dgm:pt modelId="{9E99D7F3-1594-460A-9CF8-9634528F3410}" type="parTrans" cxnId="{7293A229-BBF3-4F76-A856-57F3D71734CF}">
      <dgm:prSet/>
      <dgm:spPr/>
      <dgm:t>
        <a:bodyPr/>
        <a:lstStyle/>
        <a:p>
          <a:endParaRPr lang="en-IN"/>
        </a:p>
      </dgm:t>
    </dgm:pt>
    <dgm:pt modelId="{567B5D51-87FA-4F7A-B802-20BDE4CEEE18}" type="sibTrans" cxnId="{7293A229-BBF3-4F76-A856-57F3D71734CF}">
      <dgm:prSet/>
      <dgm:spPr/>
      <dgm:t>
        <a:bodyPr/>
        <a:lstStyle/>
        <a:p>
          <a:endParaRPr lang="en-IN"/>
        </a:p>
      </dgm:t>
    </dgm:pt>
    <dgm:pt modelId="{9F71EED3-D2BF-4EF4-806D-41C107A77CA1}">
      <dgm:prSet phldrT="[Text]"/>
      <dgm:spPr>
        <a:solidFill>
          <a:srgbClr val="FF00FF"/>
        </a:solidFill>
      </dgm:spPr>
      <dgm:t>
        <a:bodyPr/>
        <a:lstStyle/>
        <a:p>
          <a:r>
            <a:rPr lang="en-IN" b="1" dirty="0" smtClean="0"/>
            <a:t>CAPA</a:t>
          </a:r>
          <a:endParaRPr lang="en-IN" b="1" dirty="0"/>
        </a:p>
      </dgm:t>
    </dgm:pt>
    <dgm:pt modelId="{EEA8B411-82B1-4297-A922-24607880B885}" type="parTrans" cxnId="{9F8F59A3-BD1D-4E2A-BD0E-408C6C551637}">
      <dgm:prSet/>
      <dgm:spPr/>
      <dgm:t>
        <a:bodyPr/>
        <a:lstStyle/>
        <a:p>
          <a:endParaRPr lang="en-IN"/>
        </a:p>
      </dgm:t>
    </dgm:pt>
    <dgm:pt modelId="{27FA6233-83FE-4E1B-8DBB-DB9B24F8A87D}" type="sibTrans" cxnId="{9F8F59A3-BD1D-4E2A-BD0E-408C6C551637}">
      <dgm:prSet/>
      <dgm:spPr/>
      <dgm:t>
        <a:bodyPr/>
        <a:lstStyle/>
        <a:p>
          <a:endParaRPr lang="en-IN"/>
        </a:p>
      </dgm:t>
    </dgm:pt>
    <dgm:pt modelId="{8D73C90C-9A42-4AAC-B675-20CF80526701}">
      <dgm:prSet phldrT="[Text]"/>
      <dgm:spPr>
        <a:solidFill>
          <a:schemeClr val="accent3">
            <a:lumMod val="50000"/>
          </a:schemeClr>
        </a:solidFill>
      </dgm:spPr>
      <dgm:t>
        <a:bodyPr/>
        <a:lstStyle/>
        <a:p>
          <a:r>
            <a:rPr lang="en-IN" b="1" dirty="0" smtClean="0"/>
            <a:t>Effectiveness of CAPA</a:t>
          </a:r>
          <a:endParaRPr lang="en-IN" b="1" dirty="0"/>
        </a:p>
      </dgm:t>
    </dgm:pt>
    <dgm:pt modelId="{5B540319-6ACA-456C-99DE-CE744C87C4C4}" type="parTrans" cxnId="{4325A369-9750-406C-BD19-EB4FF22986D7}">
      <dgm:prSet/>
      <dgm:spPr/>
      <dgm:t>
        <a:bodyPr/>
        <a:lstStyle/>
        <a:p>
          <a:endParaRPr lang="en-IN"/>
        </a:p>
      </dgm:t>
    </dgm:pt>
    <dgm:pt modelId="{F54D2E60-3963-40EB-AEF5-51A06D98CE31}" type="sibTrans" cxnId="{4325A369-9750-406C-BD19-EB4FF22986D7}">
      <dgm:prSet/>
      <dgm:spPr/>
      <dgm:t>
        <a:bodyPr/>
        <a:lstStyle/>
        <a:p>
          <a:endParaRPr lang="en-IN"/>
        </a:p>
      </dgm:t>
    </dgm:pt>
    <dgm:pt modelId="{5161482E-6658-4161-9C03-2B4F9651E064}" type="pres">
      <dgm:prSet presAssocID="{30D79827-60E7-4835-AF88-E3E966270B2B}" presName="CompostProcess" presStyleCnt="0">
        <dgm:presLayoutVars>
          <dgm:dir/>
          <dgm:resizeHandles val="exact"/>
        </dgm:presLayoutVars>
      </dgm:prSet>
      <dgm:spPr/>
      <dgm:t>
        <a:bodyPr/>
        <a:lstStyle/>
        <a:p>
          <a:endParaRPr lang="en-IN"/>
        </a:p>
      </dgm:t>
    </dgm:pt>
    <dgm:pt modelId="{D0581676-724E-4EF5-9467-3680EE6D21D4}" type="pres">
      <dgm:prSet presAssocID="{30D79827-60E7-4835-AF88-E3E966270B2B}" presName="arrow" presStyleLbl="bgShp" presStyleIdx="0" presStyleCnt="1" custScaleX="117647"/>
      <dgm:spPr/>
    </dgm:pt>
    <dgm:pt modelId="{B2DD13D9-F10E-43B5-9B3E-6E4B97D7913D}" type="pres">
      <dgm:prSet presAssocID="{30D79827-60E7-4835-AF88-E3E966270B2B}" presName="linearProcess" presStyleCnt="0"/>
      <dgm:spPr/>
    </dgm:pt>
    <dgm:pt modelId="{D95CCDE4-6C65-4474-9206-B9EF58BCD5C3}" type="pres">
      <dgm:prSet presAssocID="{EB96A99A-8DB1-4A74-A2D2-C7E7C373AE02}" presName="textNode" presStyleLbl="node1" presStyleIdx="0" presStyleCnt="8">
        <dgm:presLayoutVars>
          <dgm:bulletEnabled val="1"/>
        </dgm:presLayoutVars>
      </dgm:prSet>
      <dgm:spPr/>
      <dgm:t>
        <a:bodyPr/>
        <a:lstStyle/>
        <a:p>
          <a:endParaRPr lang="en-IN"/>
        </a:p>
      </dgm:t>
    </dgm:pt>
    <dgm:pt modelId="{F1611621-2AB7-440E-BC79-C45DC140F831}" type="pres">
      <dgm:prSet presAssocID="{3CC86E02-D3EF-421A-8B26-FE163323FC53}" presName="sibTrans" presStyleCnt="0"/>
      <dgm:spPr/>
    </dgm:pt>
    <dgm:pt modelId="{FBAF0E58-475A-4EAF-A50B-CD751EB24640}" type="pres">
      <dgm:prSet presAssocID="{520BA688-A629-40C6-B4CA-1EB620930B1E}" presName="textNode" presStyleLbl="node1" presStyleIdx="1" presStyleCnt="8">
        <dgm:presLayoutVars>
          <dgm:bulletEnabled val="1"/>
        </dgm:presLayoutVars>
      </dgm:prSet>
      <dgm:spPr/>
      <dgm:t>
        <a:bodyPr/>
        <a:lstStyle/>
        <a:p>
          <a:endParaRPr lang="en-IN"/>
        </a:p>
      </dgm:t>
    </dgm:pt>
    <dgm:pt modelId="{D00C2459-17B7-400A-B300-68CE7A5CB691}" type="pres">
      <dgm:prSet presAssocID="{4D12B08B-6299-462E-9FB3-E7C3A7B3205A}" presName="sibTrans" presStyleCnt="0"/>
      <dgm:spPr/>
    </dgm:pt>
    <dgm:pt modelId="{BF1A076C-88C7-412A-9F7C-6E6F14A757B8}" type="pres">
      <dgm:prSet presAssocID="{EC6ADFB0-FDDA-4F19-83DA-B0A892D1223D}" presName="textNode" presStyleLbl="node1" presStyleIdx="2" presStyleCnt="8">
        <dgm:presLayoutVars>
          <dgm:bulletEnabled val="1"/>
        </dgm:presLayoutVars>
      </dgm:prSet>
      <dgm:spPr/>
      <dgm:t>
        <a:bodyPr/>
        <a:lstStyle/>
        <a:p>
          <a:endParaRPr lang="en-IN"/>
        </a:p>
      </dgm:t>
    </dgm:pt>
    <dgm:pt modelId="{7AC25D43-0C33-4CAA-B99D-CA5ECADD5466}" type="pres">
      <dgm:prSet presAssocID="{210C5A92-0883-45A4-97BE-47A41FE0B5A6}" presName="sibTrans" presStyleCnt="0"/>
      <dgm:spPr/>
    </dgm:pt>
    <dgm:pt modelId="{0A28408C-6A2A-4391-9D9B-312C3D08D97D}" type="pres">
      <dgm:prSet presAssocID="{3E965020-F530-4556-A00E-6F98883CBF78}" presName="textNode" presStyleLbl="node1" presStyleIdx="3" presStyleCnt="8">
        <dgm:presLayoutVars>
          <dgm:bulletEnabled val="1"/>
        </dgm:presLayoutVars>
      </dgm:prSet>
      <dgm:spPr/>
      <dgm:t>
        <a:bodyPr/>
        <a:lstStyle/>
        <a:p>
          <a:endParaRPr lang="en-IN"/>
        </a:p>
      </dgm:t>
    </dgm:pt>
    <dgm:pt modelId="{1DDF0145-6E69-48E7-9DBA-82843FACB09B}" type="pres">
      <dgm:prSet presAssocID="{DD0422A8-043F-4233-A42B-089CC4040F94}" presName="sibTrans" presStyleCnt="0"/>
      <dgm:spPr/>
    </dgm:pt>
    <dgm:pt modelId="{95318A6C-295C-4E6A-9E16-5DE62D7EF7AF}" type="pres">
      <dgm:prSet presAssocID="{20E5D110-07D5-4CE4-AB08-952FE6ADA06C}" presName="textNode" presStyleLbl="node1" presStyleIdx="4" presStyleCnt="8">
        <dgm:presLayoutVars>
          <dgm:bulletEnabled val="1"/>
        </dgm:presLayoutVars>
      </dgm:prSet>
      <dgm:spPr/>
      <dgm:t>
        <a:bodyPr/>
        <a:lstStyle/>
        <a:p>
          <a:endParaRPr lang="en-IN"/>
        </a:p>
      </dgm:t>
    </dgm:pt>
    <dgm:pt modelId="{E02FA160-71B4-4F82-80A8-A432F6466BB0}" type="pres">
      <dgm:prSet presAssocID="{B4CCCBEB-4CC1-4524-B5D1-98AE94A40108}" presName="sibTrans" presStyleCnt="0"/>
      <dgm:spPr/>
    </dgm:pt>
    <dgm:pt modelId="{DEC6477E-B789-4232-810E-2A3E83F500E7}" type="pres">
      <dgm:prSet presAssocID="{B8FA3DCE-E674-45BC-8D95-1387B177E3BD}" presName="textNode" presStyleLbl="node1" presStyleIdx="5" presStyleCnt="8">
        <dgm:presLayoutVars>
          <dgm:bulletEnabled val="1"/>
        </dgm:presLayoutVars>
      </dgm:prSet>
      <dgm:spPr/>
      <dgm:t>
        <a:bodyPr/>
        <a:lstStyle/>
        <a:p>
          <a:endParaRPr lang="en-IN"/>
        </a:p>
      </dgm:t>
    </dgm:pt>
    <dgm:pt modelId="{4386C8FA-E5E4-4042-AD93-E0AA4C6B9000}" type="pres">
      <dgm:prSet presAssocID="{567B5D51-87FA-4F7A-B802-20BDE4CEEE18}" presName="sibTrans" presStyleCnt="0"/>
      <dgm:spPr/>
    </dgm:pt>
    <dgm:pt modelId="{38990D12-219E-47E3-BCB7-2557BB3B88FE}" type="pres">
      <dgm:prSet presAssocID="{9F71EED3-D2BF-4EF4-806D-41C107A77CA1}" presName="textNode" presStyleLbl="node1" presStyleIdx="6" presStyleCnt="8">
        <dgm:presLayoutVars>
          <dgm:bulletEnabled val="1"/>
        </dgm:presLayoutVars>
      </dgm:prSet>
      <dgm:spPr/>
      <dgm:t>
        <a:bodyPr/>
        <a:lstStyle/>
        <a:p>
          <a:endParaRPr lang="en-IN"/>
        </a:p>
      </dgm:t>
    </dgm:pt>
    <dgm:pt modelId="{09F335FE-B2F2-4593-9E11-7E8BB6029D25}" type="pres">
      <dgm:prSet presAssocID="{27FA6233-83FE-4E1B-8DBB-DB9B24F8A87D}" presName="sibTrans" presStyleCnt="0"/>
      <dgm:spPr/>
    </dgm:pt>
    <dgm:pt modelId="{92F77F53-CD27-4C12-8FB6-C0C235514C1A}" type="pres">
      <dgm:prSet presAssocID="{8D73C90C-9A42-4AAC-B675-20CF80526701}" presName="textNode" presStyleLbl="node1" presStyleIdx="7" presStyleCnt="8">
        <dgm:presLayoutVars>
          <dgm:bulletEnabled val="1"/>
        </dgm:presLayoutVars>
      </dgm:prSet>
      <dgm:spPr/>
      <dgm:t>
        <a:bodyPr/>
        <a:lstStyle/>
        <a:p>
          <a:endParaRPr lang="en-IN"/>
        </a:p>
      </dgm:t>
    </dgm:pt>
  </dgm:ptLst>
  <dgm:cxnLst>
    <dgm:cxn modelId="{92AA4AFA-1BF4-4EC7-B727-2A8A146A9E73}" srcId="{30D79827-60E7-4835-AF88-E3E966270B2B}" destId="{EC6ADFB0-FDDA-4F19-83DA-B0A892D1223D}" srcOrd="2" destOrd="0" parTransId="{CDBF2E4D-10E9-4E66-BCB9-00D0FC76B741}" sibTransId="{210C5A92-0883-45A4-97BE-47A41FE0B5A6}"/>
    <dgm:cxn modelId="{2CBAFB47-CCC9-4328-AE96-1CAD78A16ED2}" srcId="{30D79827-60E7-4835-AF88-E3E966270B2B}" destId="{20E5D110-07D5-4CE4-AB08-952FE6ADA06C}" srcOrd="4" destOrd="0" parTransId="{77FEF13B-050E-4AF0-AD0B-EB99DBB3222D}" sibTransId="{B4CCCBEB-4CC1-4524-B5D1-98AE94A40108}"/>
    <dgm:cxn modelId="{D1795014-BAFE-4C0E-B403-D169A4FF9D43}" srcId="{30D79827-60E7-4835-AF88-E3E966270B2B}" destId="{520BA688-A629-40C6-B4CA-1EB620930B1E}" srcOrd="1" destOrd="0" parTransId="{07A89976-AD79-42BD-B206-BB92F14DD31E}" sibTransId="{4D12B08B-6299-462E-9FB3-E7C3A7B3205A}"/>
    <dgm:cxn modelId="{975E22B8-6F2D-4914-B778-A60A53546EF4}" srcId="{30D79827-60E7-4835-AF88-E3E966270B2B}" destId="{EB96A99A-8DB1-4A74-A2D2-C7E7C373AE02}" srcOrd="0" destOrd="0" parTransId="{236205D1-9DA8-4736-A19A-18F67056DBF7}" sibTransId="{3CC86E02-D3EF-421A-8B26-FE163323FC53}"/>
    <dgm:cxn modelId="{9F8F59A3-BD1D-4E2A-BD0E-408C6C551637}" srcId="{30D79827-60E7-4835-AF88-E3E966270B2B}" destId="{9F71EED3-D2BF-4EF4-806D-41C107A77CA1}" srcOrd="6" destOrd="0" parTransId="{EEA8B411-82B1-4297-A922-24607880B885}" sibTransId="{27FA6233-83FE-4E1B-8DBB-DB9B24F8A87D}"/>
    <dgm:cxn modelId="{1A457A95-83EA-4C82-A8E4-4A6A1E5A133D}" type="presOf" srcId="{520BA688-A629-40C6-B4CA-1EB620930B1E}" destId="{FBAF0E58-475A-4EAF-A50B-CD751EB24640}" srcOrd="0" destOrd="0" presId="urn:microsoft.com/office/officeart/2005/8/layout/hProcess9"/>
    <dgm:cxn modelId="{92E80BC2-C3B4-4A6F-9A98-55BFC882ECE2}" type="presOf" srcId="{3E965020-F530-4556-A00E-6F98883CBF78}" destId="{0A28408C-6A2A-4391-9D9B-312C3D08D97D}" srcOrd="0" destOrd="0" presId="urn:microsoft.com/office/officeart/2005/8/layout/hProcess9"/>
    <dgm:cxn modelId="{5FAE09BB-FB3A-40A7-8228-9FE693CAB7B7}" type="presOf" srcId="{EB96A99A-8DB1-4A74-A2D2-C7E7C373AE02}" destId="{D95CCDE4-6C65-4474-9206-B9EF58BCD5C3}" srcOrd="0" destOrd="0" presId="urn:microsoft.com/office/officeart/2005/8/layout/hProcess9"/>
    <dgm:cxn modelId="{070E82EC-FF17-4F76-BEA1-F1EB20D401D3}" type="presOf" srcId="{8D73C90C-9A42-4AAC-B675-20CF80526701}" destId="{92F77F53-CD27-4C12-8FB6-C0C235514C1A}" srcOrd="0" destOrd="0" presId="urn:microsoft.com/office/officeart/2005/8/layout/hProcess9"/>
    <dgm:cxn modelId="{F23AD1FB-5D47-4EEB-82EA-070FE8177044}" type="presOf" srcId="{20E5D110-07D5-4CE4-AB08-952FE6ADA06C}" destId="{95318A6C-295C-4E6A-9E16-5DE62D7EF7AF}" srcOrd="0" destOrd="0" presId="urn:microsoft.com/office/officeart/2005/8/layout/hProcess9"/>
    <dgm:cxn modelId="{C4BF815E-81F2-4466-B93F-E8D6284C55B6}" type="presOf" srcId="{B8FA3DCE-E674-45BC-8D95-1387B177E3BD}" destId="{DEC6477E-B789-4232-810E-2A3E83F500E7}" srcOrd="0" destOrd="0" presId="urn:microsoft.com/office/officeart/2005/8/layout/hProcess9"/>
    <dgm:cxn modelId="{3FBDA896-552C-4BCC-A5D8-19C9C3B2A0CC}" srcId="{30D79827-60E7-4835-AF88-E3E966270B2B}" destId="{3E965020-F530-4556-A00E-6F98883CBF78}" srcOrd="3" destOrd="0" parTransId="{8BE99E8A-755A-4187-9C06-31B0C3F79B01}" sibTransId="{DD0422A8-043F-4233-A42B-089CC4040F94}"/>
    <dgm:cxn modelId="{6D8AC796-F94F-4322-9AD3-D7262622B121}" type="presOf" srcId="{EC6ADFB0-FDDA-4F19-83DA-B0A892D1223D}" destId="{BF1A076C-88C7-412A-9F7C-6E6F14A757B8}" srcOrd="0" destOrd="0" presId="urn:microsoft.com/office/officeart/2005/8/layout/hProcess9"/>
    <dgm:cxn modelId="{7EAB7D5D-D193-4C17-AE27-9FAA86B879F3}" type="presOf" srcId="{30D79827-60E7-4835-AF88-E3E966270B2B}" destId="{5161482E-6658-4161-9C03-2B4F9651E064}" srcOrd="0" destOrd="0" presId="urn:microsoft.com/office/officeart/2005/8/layout/hProcess9"/>
    <dgm:cxn modelId="{668071B3-ACF7-42AA-912D-75D019E83FD8}" type="presOf" srcId="{9F71EED3-D2BF-4EF4-806D-41C107A77CA1}" destId="{38990D12-219E-47E3-BCB7-2557BB3B88FE}" srcOrd="0" destOrd="0" presId="urn:microsoft.com/office/officeart/2005/8/layout/hProcess9"/>
    <dgm:cxn modelId="{4325A369-9750-406C-BD19-EB4FF22986D7}" srcId="{30D79827-60E7-4835-AF88-E3E966270B2B}" destId="{8D73C90C-9A42-4AAC-B675-20CF80526701}" srcOrd="7" destOrd="0" parTransId="{5B540319-6ACA-456C-99DE-CE744C87C4C4}" sibTransId="{F54D2E60-3963-40EB-AEF5-51A06D98CE31}"/>
    <dgm:cxn modelId="{7293A229-BBF3-4F76-A856-57F3D71734CF}" srcId="{30D79827-60E7-4835-AF88-E3E966270B2B}" destId="{B8FA3DCE-E674-45BC-8D95-1387B177E3BD}" srcOrd="5" destOrd="0" parTransId="{9E99D7F3-1594-460A-9CF8-9634528F3410}" sibTransId="{567B5D51-87FA-4F7A-B802-20BDE4CEEE18}"/>
    <dgm:cxn modelId="{F1B8BAD9-E946-449B-A434-1E7F97DF2723}" type="presParOf" srcId="{5161482E-6658-4161-9C03-2B4F9651E064}" destId="{D0581676-724E-4EF5-9467-3680EE6D21D4}" srcOrd="0" destOrd="0" presId="urn:microsoft.com/office/officeart/2005/8/layout/hProcess9"/>
    <dgm:cxn modelId="{A0E18939-E3E0-4A20-80E8-FEBCDD066420}" type="presParOf" srcId="{5161482E-6658-4161-9C03-2B4F9651E064}" destId="{B2DD13D9-F10E-43B5-9B3E-6E4B97D7913D}" srcOrd="1" destOrd="0" presId="urn:microsoft.com/office/officeart/2005/8/layout/hProcess9"/>
    <dgm:cxn modelId="{47BC30B0-2C9F-485E-B883-D67D13ACE859}" type="presParOf" srcId="{B2DD13D9-F10E-43B5-9B3E-6E4B97D7913D}" destId="{D95CCDE4-6C65-4474-9206-B9EF58BCD5C3}" srcOrd="0" destOrd="0" presId="urn:microsoft.com/office/officeart/2005/8/layout/hProcess9"/>
    <dgm:cxn modelId="{B0554911-0450-415D-86E5-7A8331D3BA97}" type="presParOf" srcId="{B2DD13D9-F10E-43B5-9B3E-6E4B97D7913D}" destId="{F1611621-2AB7-440E-BC79-C45DC140F831}" srcOrd="1" destOrd="0" presId="urn:microsoft.com/office/officeart/2005/8/layout/hProcess9"/>
    <dgm:cxn modelId="{D4E3768D-F041-47F4-A458-6ACE41F19439}" type="presParOf" srcId="{B2DD13D9-F10E-43B5-9B3E-6E4B97D7913D}" destId="{FBAF0E58-475A-4EAF-A50B-CD751EB24640}" srcOrd="2" destOrd="0" presId="urn:microsoft.com/office/officeart/2005/8/layout/hProcess9"/>
    <dgm:cxn modelId="{6E0D0966-524C-4A3B-840E-184D58B6BF55}" type="presParOf" srcId="{B2DD13D9-F10E-43B5-9B3E-6E4B97D7913D}" destId="{D00C2459-17B7-400A-B300-68CE7A5CB691}" srcOrd="3" destOrd="0" presId="urn:microsoft.com/office/officeart/2005/8/layout/hProcess9"/>
    <dgm:cxn modelId="{846A5837-DF36-4E10-AD52-F117A950F5E3}" type="presParOf" srcId="{B2DD13D9-F10E-43B5-9B3E-6E4B97D7913D}" destId="{BF1A076C-88C7-412A-9F7C-6E6F14A757B8}" srcOrd="4" destOrd="0" presId="urn:microsoft.com/office/officeart/2005/8/layout/hProcess9"/>
    <dgm:cxn modelId="{F3C1F54E-13E0-4F51-8239-F81A6479D11C}" type="presParOf" srcId="{B2DD13D9-F10E-43B5-9B3E-6E4B97D7913D}" destId="{7AC25D43-0C33-4CAA-B99D-CA5ECADD5466}" srcOrd="5" destOrd="0" presId="urn:microsoft.com/office/officeart/2005/8/layout/hProcess9"/>
    <dgm:cxn modelId="{1B6EEE59-BBA2-4FFE-B791-363FED172CA3}" type="presParOf" srcId="{B2DD13D9-F10E-43B5-9B3E-6E4B97D7913D}" destId="{0A28408C-6A2A-4391-9D9B-312C3D08D97D}" srcOrd="6" destOrd="0" presId="urn:microsoft.com/office/officeart/2005/8/layout/hProcess9"/>
    <dgm:cxn modelId="{60BC8B75-005E-4E16-A39B-39566D210C4A}" type="presParOf" srcId="{B2DD13D9-F10E-43B5-9B3E-6E4B97D7913D}" destId="{1DDF0145-6E69-48E7-9DBA-82843FACB09B}" srcOrd="7" destOrd="0" presId="urn:microsoft.com/office/officeart/2005/8/layout/hProcess9"/>
    <dgm:cxn modelId="{7EE5CC94-4C52-424C-9FBC-DA726EB6263C}" type="presParOf" srcId="{B2DD13D9-F10E-43B5-9B3E-6E4B97D7913D}" destId="{95318A6C-295C-4E6A-9E16-5DE62D7EF7AF}" srcOrd="8" destOrd="0" presId="urn:microsoft.com/office/officeart/2005/8/layout/hProcess9"/>
    <dgm:cxn modelId="{498BC349-4981-4344-8E00-4BBB1A42B275}" type="presParOf" srcId="{B2DD13D9-F10E-43B5-9B3E-6E4B97D7913D}" destId="{E02FA160-71B4-4F82-80A8-A432F6466BB0}" srcOrd="9" destOrd="0" presId="urn:microsoft.com/office/officeart/2005/8/layout/hProcess9"/>
    <dgm:cxn modelId="{8F74A1EA-10AB-40DC-815B-FFA74D25764F}" type="presParOf" srcId="{B2DD13D9-F10E-43B5-9B3E-6E4B97D7913D}" destId="{DEC6477E-B789-4232-810E-2A3E83F500E7}" srcOrd="10" destOrd="0" presId="urn:microsoft.com/office/officeart/2005/8/layout/hProcess9"/>
    <dgm:cxn modelId="{0241647E-03BD-4F48-951E-26F8F40BB4CA}" type="presParOf" srcId="{B2DD13D9-F10E-43B5-9B3E-6E4B97D7913D}" destId="{4386C8FA-E5E4-4042-AD93-E0AA4C6B9000}" srcOrd="11" destOrd="0" presId="urn:microsoft.com/office/officeart/2005/8/layout/hProcess9"/>
    <dgm:cxn modelId="{9C0A9654-B7D2-423B-83D9-ED5548E82F3D}" type="presParOf" srcId="{B2DD13D9-F10E-43B5-9B3E-6E4B97D7913D}" destId="{38990D12-219E-47E3-BCB7-2557BB3B88FE}" srcOrd="12" destOrd="0" presId="urn:microsoft.com/office/officeart/2005/8/layout/hProcess9"/>
    <dgm:cxn modelId="{CDA50464-A0D2-4F99-B8CA-E719F394806A}" type="presParOf" srcId="{B2DD13D9-F10E-43B5-9B3E-6E4B97D7913D}" destId="{09F335FE-B2F2-4593-9E11-7E8BB6029D25}" srcOrd="13" destOrd="0" presId="urn:microsoft.com/office/officeart/2005/8/layout/hProcess9"/>
    <dgm:cxn modelId="{95FC40FC-B582-4636-8B87-F52E8F8371B1}" type="presParOf" srcId="{B2DD13D9-F10E-43B5-9B3E-6E4B97D7913D}" destId="{92F77F53-CD27-4C12-8FB6-C0C235514C1A}" srcOrd="1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581676-724E-4EF5-9467-3680EE6D21D4}">
      <dsp:nvSpPr>
        <dsp:cNvPr id="0" name=""/>
        <dsp:cNvSpPr/>
      </dsp:nvSpPr>
      <dsp:spPr>
        <a:xfrm>
          <a:off x="2" y="0"/>
          <a:ext cx="8715431" cy="6286544"/>
        </a:xfrm>
        <a:prstGeom prst="rightArrow">
          <a:avLst/>
        </a:prstGeom>
        <a:solidFill>
          <a:schemeClr val="accent1">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D95CCDE4-6C65-4474-9206-B9EF58BCD5C3}">
      <dsp:nvSpPr>
        <dsp:cNvPr id="0" name=""/>
        <dsp:cNvSpPr/>
      </dsp:nvSpPr>
      <dsp:spPr>
        <a:xfrm>
          <a:off x="345" y="1885963"/>
          <a:ext cx="1043681" cy="2514617"/>
        </a:xfrm>
        <a:prstGeom prst="roundRect">
          <a:avLst/>
        </a:prstGeom>
        <a:solidFill>
          <a:schemeClr val="accent6">
            <a:lumMod val="75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endParaRPr lang="en-IN" sz="1200" kern="1200" dirty="0" smtClean="0"/>
        </a:p>
        <a:p>
          <a:pPr lvl="0" algn="ctr" defTabSz="533400">
            <a:lnSpc>
              <a:spcPct val="90000"/>
            </a:lnSpc>
            <a:spcBef>
              <a:spcPct val="0"/>
            </a:spcBef>
            <a:spcAft>
              <a:spcPct val="35000"/>
            </a:spcAft>
          </a:pPr>
          <a:r>
            <a:rPr lang="en-IN" sz="1200" b="1" kern="1200" dirty="0" smtClean="0"/>
            <a:t>Define The Problem</a:t>
          </a:r>
          <a:endParaRPr lang="en-IN" sz="1200" b="1" kern="1200" dirty="0"/>
        </a:p>
      </dsp:txBody>
      <dsp:txXfrm>
        <a:off x="51293" y="1936911"/>
        <a:ext cx="941785" cy="2412721"/>
      </dsp:txXfrm>
    </dsp:sp>
    <dsp:sp modelId="{FBAF0E58-475A-4EAF-A50B-CD751EB24640}">
      <dsp:nvSpPr>
        <dsp:cNvPr id="0" name=""/>
        <dsp:cNvSpPr/>
      </dsp:nvSpPr>
      <dsp:spPr>
        <a:xfrm>
          <a:off x="1096211" y="1885963"/>
          <a:ext cx="1043681" cy="2514617"/>
        </a:xfrm>
        <a:prstGeom prst="roundRect">
          <a:avLst/>
        </a:prstGeom>
        <a:solidFill>
          <a:schemeClr val="accent2">
            <a:lumMod val="75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endParaRPr lang="en-IN" sz="1200" kern="1200" dirty="0" smtClean="0"/>
        </a:p>
        <a:p>
          <a:pPr lvl="0" algn="ctr" defTabSz="533400">
            <a:lnSpc>
              <a:spcPct val="90000"/>
            </a:lnSpc>
            <a:spcBef>
              <a:spcPct val="0"/>
            </a:spcBef>
            <a:spcAft>
              <a:spcPct val="35000"/>
            </a:spcAft>
          </a:pPr>
          <a:r>
            <a:rPr lang="en-IN" sz="1200" b="1" kern="1200" dirty="0" smtClean="0"/>
            <a:t>Identification of Problem</a:t>
          </a:r>
          <a:endParaRPr lang="en-IN" sz="1200" b="1" kern="1200" dirty="0"/>
        </a:p>
      </dsp:txBody>
      <dsp:txXfrm>
        <a:off x="1147159" y="1936911"/>
        <a:ext cx="941785" cy="2412721"/>
      </dsp:txXfrm>
    </dsp:sp>
    <dsp:sp modelId="{BF1A076C-88C7-412A-9F7C-6E6F14A757B8}">
      <dsp:nvSpPr>
        <dsp:cNvPr id="0" name=""/>
        <dsp:cNvSpPr/>
      </dsp:nvSpPr>
      <dsp:spPr>
        <a:xfrm>
          <a:off x="2192077" y="1885963"/>
          <a:ext cx="1043681" cy="2514617"/>
        </a:xfrm>
        <a:prstGeom prst="roundRect">
          <a:avLst/>
        </a:prstGeom>
        <a:solidFill>
          <a:srgbClr val="00B0F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endParaRPr lang="en-IN" sz="1200" kern="1200" dirty="0" smtClean="0"/>
        </a:p>
        <a:p>
          <a:pPr lvl="0" algn="ctr" defTabSz="533400">
            <a:lnSpc>
              <a:spcPct val="90000"/>
            </a:lnSpc>
            <a:spcBef>
              <a:spcPct val="0"/>
            </a:spcBef>
            <a:spcAft>
              <a:spcPct val="35000"/>
            </a:spcAft>
          </a:pPr>
          <a:r>
            <a:rPr lang="en-IN" sz="1200" b="1" kern="1200" dirty="0" smtClean="0"/>
            <a:t>Data Collection</a:t>
          </a:r>
          <a:endParaRPr lang="en-IN" sz="1200" b="1" kern="1200" dirty="0"/>
        </a:p>
      </dsp:txBody>
      <dsp:txXfrm>
        <a:off x="2243025" y="1936911"/>
        <a:ext cx="941785" cy="2412721"/>
      </dsp:txXfrm>
    </dsp:sp>
    <dsp:sp modelId="{0A28408C-6A2A-4391-9D9B-312C3D08D97D}">
      <dsp:nvSpPr>
        <dsp:cNvPr id="0" name=""/>
        <dsp:cNvSpPr/>
      </dsp:nvSpPr>
      <dsp:spPr>
        <a:xfrm>
          <a:off x="3287943" y="1885963"/>
          <a:ext cx="1043681" cy="2514617"/>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endParaRPr lang="en-IN" sz="1200" kern="1200" dirty="0" smtClean="0"/>
        </a:p>
        <a:p>
          <a:pPr lvl="0" algn="ctr" defTabSz="533400">
            <a:lnSpc>
              <a:spcPct val="90000"/>
            </a:lnSpc>
            <a:spcBef>
              <a:spcPct val="0"/>
            </a:spcBef>
            <a:spcAft>
              <a:spcPct val="35000"/>
            </a:spcAft>
          </a:pPr>
          <a:r>
            <a:rPr lang="en-IN" sz="1200" b="1" kern="1200" dirty="0" smtClean="0"/>
            <a:t>Represent the Potential Causes</a:t>
          </a:r>
          <a:endParaRPr lang="en-IN" sz="1200" b="1" kern="1200" dirty="0"/>
        </a:p>
      </dsp:txBody>
      <dsp:txXfrm>
        <a:off x="3338891" y="1936911"/>
        <a:ext cx="941785" cy="2412721"/>
      </dsp:txXfrm>
    </dsp:sp>
    <dsp:sp modelId="{95318A6C-295C-4E6A-9E16-5DE62D7EF7AF}">
      <dsp:nvSpPr>
        <dsp:cNvPr id="0" name=""/>
        <dsp:cNvSpPr/>
      </dsp:nvSpPr>
      <dsp:spPr>
        <a:xfrm>
          <a:off x="4383810" y="1885963"/>
          <a:ext cx="1043681" cy="2514617"/>
        </a:xfrm>
        <a:prstGeom prst="roundRect">
          <a:avLst/>
        </a:prstGeom>
        <a:solidFill>
          <a:srgbClr val="C0000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endParaRPr lang="en-IN" sz="1200" kern="1200" dirty="0" smtClean="0"/>
        </a:p>
        <a:p>
          <a:pPr lvl="0" algn="ctr" defTabSz="533400">
            <a:lnSpc>
              <a:spcPct val="90000"/>
            </a:lnSpc>
            <a:spcBef>
              <a:spcPct val="0"/>
            </a:spcBef>
            <a:spcAft>
              <a:spcPct val="35000"/>
            </a:spcAft>
          </a:pPr>
          <a:r>
            <a:rPr lang="en-IN" sz="1200" b="1" kern="1200" dirty="0" smtClean="0"/>
            <a:t>Find out the Significant Cause</a:t>
          </a:r>
          <a:endParaRPr lang="en-IN" sz="1200" b="1" kern="1200" dirty="0"/>
        </a:p>
      </dsp:txBody>
      <dsp:txXfrm>
        <a:off x="4434758" y="1936911"/>
        <a:ext cx="941785" cy="2412721"/>
      </dsp:txXfrm>
    </dsp:sp>
    <dsp:sp modelId="{DEC6477E-B789-4232-810E-2A3E83F500E7}">
      <dsp:nvSpPr>
        <dsp:cNvPr id="0" name=""/>
        <dsp:cNvSpPr/>
      </dsp:nvSpPr>
      <dsp:spPr>
        <a:xfrm>
          <a:off x="5479676" y="1885963"/>
          <a:ext cx="1043681" cy="2514617"/>
        </a:xfrm>
        <a:prstGeom prst="roundRect">
          <a:avLst/>
        </a:prstGeom>
        <a:solidFill>
          <a:schemeClr val="bg1">
            <a:lumMod val="95000"/>
            <a:lumOff val="5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IN" sz="1200" b="1" kern="1200" dirty="0" smtClean="0"/>
            <a:t>Identify the Root Causes</a:t>
          </a:r>
          <a:endParaRPr lang="en-IN" sz="1200" b="1" kern="1200" dirty="0"/>
        </a:p>
      </dsp:txBody>
      <dsp:txXfrm>
        <a:off x="5530624" y="1936911"/>
        <a:ext cx="941785" cy="2412721"/>
      </dsp:txXfrm>
    </dsp:sp>
    <dsp:sp modelId="{38990D12-219E-47E3-BCB7-2557BB3B88FE}">
      <dsp:nvSpPr>
        <dsp:cNvPr id="0" name=""/>
        <dsp:cNvSpPr/>
      </dsp:nvSpPr>
      <dsp:spPr>
        <a:xfrm>
          <a:off x="6575542" y="1885963"/>
          <a:ext cx="1043681" cy="2514617"/>
        </a:xfrm>
        <a:prstGeom prst="roundRect">
          <a:avLst/>
        </a:prstGeom>
        <a:solidFill>
          <a:srgbClr val="FF00FF"/>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IN" sz="1200" b="1" kern="1200" dirty="0" smtClean="0"/>
            <a:t>CAPA</a:t>
          </a:r>
          <a:endParaRPr lang="en-IN" sz="1200" b="1" kern="1200" dirty="0"/>
        </a:p>
      </dsp:txBody>
      <dsp:txXfrm>
        <a:off x="6626490" y="1936911"/>
        <a:ext cx="941785" cy="2412721"/>
      </dsp:txXfrm>
    </dsp:sp>
    <dsp:sp modelId="{92F77F53-CD27-4C12-8FB6-C0C235514C1A}">
      <dsp:nvSpPr>
        <dsp:cNvPr id="0" name=""/>
        <dsp:cNvSpPr/>
      </dsp:nvSpPr>
      <dsp:spPr>
        <a:xfrm>
          <a:off x="7671408" y="1885963"/>
          <a:ext cx="1043681" cy="2514617"/>
        </a:xfrm>
        <a:prstGeom prst="roundRect">
          <a:avLst/>
        </a:prstGeom>
        <a:solidFill>
          <a:schemeClr val="accent3">
            <a:lumMod val="50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IN" sz="1200" b="1" kern="1200" dirty="0" smtClean="0"/>
            <a:t>Effectiveness of CAPA</a:t>
          </a:r>
          <a:endParaRPr lang="en-IN" sz="1200" b="1" kern="1200" dirty="0"/>
        </a:p>
      </dsp:txBody>
      <dsp:txXfrm>
        <a:off x="7722356" y="1936911"/>
        <a:ext cx="941785" cy="2412721"/>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B1861BEB-7EC5-48D6-8B3F-07BBE0CC5218}" type="datetimeFigureOut">
              <a:rPr lang="en-US" smtClean="0"/>
              <a:pPr/>
              <a:t>1/10/2019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1874374-7F47-48D7-B695-46810066B604}"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1861BEB-7EC5-48D6-8B3F-07BBE0CC5218}" type="datetimeFigureOut">
              <a:rPr lang="en-US" smtClean="0"/>
              <a:pPr/>
              <a:t>1/10/2019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1874374-7F47-48D7-B695-46810066B604}"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1861BEB-7EC5-48D6-8B3F-07BBE0CC5218}" type="datetimeFigureOut">
              <a:rPr lang="en-US" smtClean="0"/>
              <a:pPr/>
              <a:t>1/10/2019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1874374-7F47-48D7-B695-46810066B604}"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1861BEB-7EC5-48D6-8B3F-07BBE0CC5218}" type="datetimeFigureOut">
              <a:rPr lang="en-US" smtClean="0"/>
              <a:pPr/>
              <a:t>1/10/2019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1874374-7F47-48D7-B695-46810066B604}"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861BEB-7EC5-48D6-8B3F-07BBE0CC5218}" type="datetimeFigureOut">
              <a:rPr lang="en-US" smtClean="0"/>
              <a:pPr/>
              <a:t>1/10/2019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1874374-7F47-48D7-B695-46810066B604}"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B1861BEB-7EC5-48D6-8B3F-07BBE0CC5218}" type="datetimeFigureOut">
              <a:rPr lang="en-US" smtClean="0"/>
              <a:pPr/>
              <a:t>1/10/2019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1874374-7F47-48D7-B695-46810066B604}"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B1861BEB-7EC5-48D6-8B3F-07BBE0CC5218}" type="datetimeFigureOut">
              <a:rPr lang="en-US" smtClean="0"/>
              <a:pPr/>
              <a:t>1/10/2019</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21874374-7F47-48D7-B695-46810066B604}"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B1861BEB-7EC5-48D6-8B3F-07BBE0CC5218}" type="datetimeFigureOut">
              <a:rPr lang="en-US" smtClean="0"/>
              <a:pPr/>
              <a:t>1/10/2019</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21874374-7F47-48D7-B695-46810066B604}"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861BEB-7EC5-48D6-8B3F-07BBE0CC5218}" type="datetimeFigureOut">
              <a:rPr lang="en-US" smtClean="0"/>
              <a:pPr/>
              <a:t>1/10/2019</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21874374-7F47-48D7-B695-46810066B604}"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861BEB-7EC5-48D6-8B3F-07BBE0CC5218}" type="datetimeFigureOut">
              <a:rPr lang="en-US" smtClean="0"/>
              <a:pPr/>
              <a:t>1/10/2019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1874374-7F47-48D7-B695-46810066B604}"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861BEB-7EC5-48D6-8B3F-07BBE0CC5218}" type="datetimeFigureOut">
              <a:rPr lang="en-US" smtClean="0"/>
              <a:pPr/>
              <a:t>1/10/2019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1874374-7F47-48D7-B695-46810066B604}"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861BEB-7EC5-48D6-8B3F-07BBE0CC5218}" type="datetimeFigureOut">
              <a:rPr lang="en-US" smtClean="0"/>
              <a:pPr/>
              <a:t>1/10/2019</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874374-7F47-48D7-B695-46810066B604}" type="slidenum">
              <a:rPr lang="en-IN" smtClean="0"/>
              <a:pPr/>
              <a:t>‹#›</a:t>
            </a:fld>
            <a:endParaRPr lang="en-IN"/>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7051964" y="71414"/>
            <a:ext cx="2092036" cy="642942"/>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IN"/>
          </a:p>
        </p:txBody>
      </p:sp>
      <p:graphicFrame>
        <p:nvGraphicFramePr>
          <p:cNvPr id="4" name="Diagram 3"/>
          <p:cNvGraphicFramePr/>
          <p:nvPr/>
        </p:nvGraphicFramePr>
        <p:xfrm>
          <a:off x="214282" y="357166"/>
          <a:ext cx="8715436" cy="628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8-Point Star 6"/>
          <p:cNvSpPr/>
          <p:nvPr/>
        </p:nvSpPr>
        <p:spPr>
          <a:xfrm>
            <a:off x="285720" y="2285992"/>
            <a:ext cx="914400" cy="914400"/>
          </a:xfrm>
          <a:prstGeom prst="star8">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IN" dirty="0" smtClean="0"/>
              <a:t>01</a:t>
            </a:r>
          </a:p>
          <a:p>
            <a:pPr algn="ctr"/>
            <a:r>
              <a:rPr lang="en-IN" dirty="0" smtClean="0"/>
              <a:t>STEP</a:t>
            </a:r>
            <a:endParaRPr lang="en-IN" dirty="0"/>
          </a:p>
        </p:txBody>
      </p:sp>
      <p:sp>
        <p:nvSpPr>
          <p:cNvPr id="8" name="8-Point Star 7"/>
          <p:cNvSpPr/>
          <p:nvPr/>
        </p:nvSpPr>
        <p:spPr>
          <a:xfrm>
            <a:off x="1357290" y="2285992"/>
            <a:ext cx="914400" cy="914400"/>
          </a:xfrm>
          <a:prstGeom prst="star8">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IN" dirty="0" smtClean="0"/>
              <a:t>02</a:t>
            </a:r>
          </a:p>
          <a:p>
            <a:pPr algn="ctr"/>
            <a:r>
              <a:rPr lang="en-IN" dirty="0" smtClean="0"/>
              <a:t>STEP</a:t>
            </a:r>
            <a:endParaRPr lang="en-IN" dirty="0"/>
          </a:p>
        </p:txBody>
      </p:sp>
      <p:sp>
        <p:nvSpPr>
          <p:cNvPr id="9" name="8-Point Star 8"/>
          <p:cNvSpPr/>
          <p:nvPr/>
        </p:nvSpPr>
        <p:spPr>
          <a:xfrm>
            <a:off x="2500298" y="2285992"/>
            <a:ext cx="914400" cy="914400"/>
          </a:xfrm>
          <a:prstGeom prst="star8">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IN" dirty="0" smtClean="0"/>
              <a:t>03</a:t>
            </a:r>
          </a:p>
          <a:p>
            <a:pPr algn="ctr"/>
            <a:r>
              <a:rPr lang="en-IN" dirty="0" smtClean="0"/>
              <a:t>STEP</a:t>
            </a:r>
            <a:endParaRPr lang="en-IN" dirty="0"/>
          </a:p>
        </p:txBody>
      </p:sp>
      <p:sp>
        <p:nvSpPr>
          <p:cNvPr id="10" name="8-Point Star 9"/>
          <p:cNvSpPr/>
          <p:nvPr/>
        </p:nvSpPr>
        <p:spPr>
          <a:xfrm>
            <a:off x="3571868" y="2300286"/>
            <a:ext cx="914400" cy="914400"/>
          </a:xfrm>
          <a:prstGeom prst="star8">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IN" dirty="0" smtClean="0"/>
              <a:t>04</a:t>
            </a:r>
          </a:p>
          <a:p>
            <a:pPr algn="ctr"/>
            <a:r>
              <a:rPr lang="en-IN" dirty="0" smtClean="0"/>
              <a:t>STEP</a:t>
            </a:r>
            <a:endParaRPr lang="en-IN" dirty="0"/>
          </a:p>
        </p:txBody>
      </p:sp>
      <p:sp>
        <p:nvSpPr>
          <p:cNvPr id="11" name="8-Point Star 10"/>
          <p:cNvSpPr/>
          <p:nvPr/>
        </p:nvSpPr>
        <p:spPr>
          <a:xfrm>
            <a:off x="4714876" y="2300286"/>
            <a:ext cx="914400" cy="914400"/>
          </a:xfrm>
          <a:prstGeom prst="star8">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IN" dirty="0" smtClean="0"/>
              <a:t>05</a:t>
            </a:r>
          </a:p>
          <a:p>
            <a:pPr algn="ctr"/>
            <a:r>
              <a:rPr lang="en-IN" dirty="0" smtClean="0"/>
              <a:t>STEP</a:t>
            </a:r>
            <a:endParaRPr lang="en-IN" dirty="0"/>
          </a:p>
        </p:txBody>
      </p:sp>
      <p:sp>
        <p:nvSpPr>
          <p:cNvPr id="12" name="8-Point Star 11"/>
          <p:cNvSpPr/>
          <p:nvPr/>
        </p:nvSpPr>
        <p:spPr>
          <a:xfrm>
            <a:off x="5786446" y="2285992"/>
            <a:ext cx="914400" cy="914400"/>
          </a:xfrm>
          <a:prstGeom prst="star8">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IN" dirty="0" smtClean="0"/>
              <a:t>06</a:t>
            </a:r>
          </a:p>
          <a:p>
            <a:pPr algn="ctr"/>
            <a:r>
              <a:rPr lang="en-IN" dirty="0" smtClean="0"/>
              <a:t>STEP</a:t>
            </a:r>
            <a:endParaRPr lang="en-IN" dirty="0"/>
          </a:p>
        </p:txBody>
      </p:sp>
      <p:sp>
        <p:nvSpPr>
          <p:cNvPr id="13" name="8-Point Star 12"/>
          <p:cNvSpPr/>
          <p:nvPr/>
        </p:nvSpPr>
        <p:spPr>
          <a:xfrm>
            <a:off x="6858016" y="2285992"/>
            <a:ext cx="914400" cy="914400"/>
          </a:xfrm>
          <a:prstGeom prst="star8">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IN" dirty="0" smtClean="0"/>
              <a:t>07</a:t>
            </a:r>
          </a:p>
          <a:p>
            <a:pPr algn="ctr"/>
            <a:r>
              <a:rPr lang="en-IN" dirty="0" smtClean="0"/>
              <a:t>STEP</a:t>
            </a:r>
            <a:endParaRPr lang="en-IN" dirty="0"/>
          </a:p>
        </p:txBody>
      </p:sp>
      <p:sp>
        <p:nvSpPr>
          <p:cNvPr id="14" name="8-Point Star 13"/>
          <p:cNvSpPr/>
          <p:nvPr/>
        </p:nvSpPr>
        <p:spPr>
          <a:xfrm>
            <a:off x="7929586" y="2300286"/>
            <a:ext cx="914400" cy="914400"/>
          </a:xfrm>
          <a:prstGeom prst="star8">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IN" dirty="0" smtClean="0"/>
              <a:t>08</a:t>
            </a:r>
          </a:p>
          <a:p>
            <a:pPr algn="ctr"/>
            <a:r>
              <a:rPr lang="en-IN" dirty="0" smtClean="0"/>
              <a:t>STEP</a:t>
            </a:r>
            <a:endParaRPr lang="en-IN" dirty="0"/>
          </a:p>
        </p:txBody>
      </p:sp>
      <p:sp>
        <p:nvSpPr>
          <p:cNvPr id="1025" name="Rectangle 1"/>
          <p:cNvSpPr>
            <a:spLocks noChangeArrowheads="1"/>
          </p:cNvSpPr>
          <p:nvPr/>
        </p:nvSpPr>
        <p:spPr bwMode="auto">
          <a:xfrm>
            <a:off x="71406" y="1357298"/>
            <a:ext cx="5767926"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effectLst/>
                <a:latin typeface="inherit"/>
                <a:ea typeface="Times New Roman" pitchFamily="18" charset="0"/>
                <a:cs typeface="Arial" pitchFamily="34" charset="0"/>
              </a:rPr>
              <a:t>Root Cause Analysis Process</a:t>
            </a:r>
            <a:endParaRPr kumimoji="0" lang="en-US" sz="1800" b="0" i="0" u="none" strike="noStrike" cap="none" normalizeH="0" baseline="0" dirty="0" smtClean="0">
              <a:ln>
                <a:noFill/>
              </a:ln>
              <a:effectLst/>
              <a:latin typeface="Arial" pitchFamily="34" charset="0"/>
              <a:cs typeface="Arial" pitchFamily="34" charset="0"/>
            </a:endParaRPr>
          </a:p>
        </p:txBody>
      </p:sp>
      <p:sp>
        <p:nvSpPr>
          <p:cNvPr id="17" name="TextBox 16"/>
          <p:cNvSpPr txBox="1"/>
          <p:nvPr/>
        </p:nvSpPr>
        <p:spPr>
          <a:xfrm>
            <a:off x="7255278" y="202148"/>
            <a:ext cx="1888722" cy="369332"/>
          </a:xfrm>
          <a:prstGeom prst="rect">
            <a:avLst/>
          </a:prstGeom>
        </p:spPr>
        <p:style>
          <a:lnRef idx="1">
            <a:schemeClr val="dk1"/>
          </a:lnRef>
          <a:fillRef idx="3">
            <a:schemeClr val="dk1"/>
          </a:fillRef>
          <a:effectRef idx="2">
            <a:schemeClr val="dk1"/>
          </a:effectRef>
          <a:fontRef idx="minor">
            <a:schemeClr val="lt1"/>
          </a:fontRef>
        </p:style>
        <p:txBody>
          <a:bodyPr wrap="none" rtlCol="0">
            <a:spAutoFit/>
          </a:bodyPr>
          <a:lstStyle/>
          <a:p>
            <a:r>
              <a:rPr lang="en-IN" dirty="0" smtClean="0"/>
              <a:t>Techiequality.Com</a:t>
            </a: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7051964" y="71414"/>
            <a:ext cx="2092036" cy="642942"/>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IN"/>
          </a:p>
        </p:txBody>
      </p:sp>
      <p:sp>
        <p:nvSpPr>
          <p:cNvPr id="17" name="TextBox 16"/>
          <p:cNvSpPr txBox="1"/>
          <p:nvPr/>
        </p:nvSpPr>
        <p:spPr>
          <a:xfrm>
            <a:off x="7255278" y="202148"/>
            <a:ext cx="1888722" cy="369332"/>
          </a:xfrm>
          <a:prstGeom prst="rect">
            <a:avLst/>
          </a:prstGeom>
        </p:spPr>
        <p:style>
          <a:lnRef idx="1">
            <a:schemeClr val="dk1"/>
          </a:lnRef>
          <a:fillRef idx="3">
            <a:schemeClr val="dk1"/>
          </a:fillRef>
          <a:effectRef idx="2">
            <a:schemeClr val="dk1"/>
          </a:effectRef>
          <a:fontRef idx="minor">
            <a:schemeClr val="lt1"/>
          </a:fontRef>
        </p:style>
        <p:txBody>
          <a:bodyPr wrap="none" rtlCol="0">
            <a:spAutoFit/>
          </a:bodyPr>
          <a:lstStyle/>
          <a:p>
            <a:r>
              <a:rPr lang="en-IN" dirty="0" smtClean="0"/>
              <a:t>Techiequality.Com</a:t>
            </a:r>
            <a:endParaRPr lang="en-IN" dirty="0"/>
          </a:p>
        </p:txBody>
      </p:sp>
      <p:sp>
        <p:nvSpPr>
          <p:cNvPr id="2" name="Rectangle 1"/>
          <p:cNvSpPr/>
          <p:nvPr/>
        </p:nvSpPr>
        <p:spPr>
          <a:xfrm>
            <a:off x="395536" y="356949"/>
            <a:ext cx="4572000" cy="923330"/>
          </a:xfrm>
          <a:prstGeom prst="rect">
            <a:avLst/>
          </a:prstGeom>
        </p:spPr>
        <p:txBody>
          <a:bodyPr>
            <a:spAutoFit/>
          </a:bodyPr>
          <a:lstStyle/>
          <a:p>
            <a:r>
              <a:rPr lang="en-IN" b="1" dirty="0"/>
              <a:t>Step One:</a:t>
            </a:r>
            <a:endParaRPr lang="en-US" dirty="0"/>
          </a:p>
          <a:p>
            <a:r>
              <a:rPr lang="en-IN" dirty="0"/>
              <a:t>Define the Problem: - This step will help you to understand the problem definition.</a:t>
            </a:r>
            <a:endParaRPr lang="en-US" dirty="0"/>
          </a:p>
        </p:txBody>
      </p:sp>
      <p:sp>
        <p:nvSpPr>
          <p:cNvPr id="3" name="Rectangle 2"/>
          <p:cNvSpPr/>
          <p:nvPr/>
        </p:nvSpPr>
        <p:spPr>
          <a:xfrm>
            <a:off x="467544" y="1556792"/>
            <a:ext cx="8064896" cy="923330"/>
          </a:xfrm>
          <a:prstGeom prst="rect">
            <a:avLst/>
          </a:prstGeom>
        </p:spPr>
        <p:txBody>
          <a:bodyPr wrap="square">
            <a:spAutoFit/>
          </a:bodyPr>
          <a:lstStyle/>
          <a:p>
            <a:r>
              <a:rPr lang="en-IN" b="1" dirty="0"/>
              <a:t>Step Two:</a:t>
            </a:r>
            <a:endParaRPr lang="en-US" dirty="0"/>
          </a:p>
          <a:p>
            <a:r>
              <a:rPr lang="en-IN" dirty="0"/>
              <a:t>Identification of Problem: - What exactly happening, Where the problem is being occurred and what is the symptoms of the problem.</a:t>
            </a:r>
            <a:endParaRPr lang="en-US" dirty="0"/>
          </a:p>
        </p:txBody>
      </p:sp>
      <p:sp>
        <p:nvSpPr>
          <p:cNvPr id="5" name="Rectangle 4"/>
          <p:cNvSpPr/>
          <p:nvPr/>
        </p:nvSpPr>
        <p:spPr>
          <a:xfrm>
            <a:off x="467544" y="3284984"/>
            <a:ext cx="7776864" cy="1754326"/>
          </a:xfrm>
          <a:prstGeom prst="rect">
            <a:avLst/>
          </a:prstGeom>
        </p:spPr>
        <p:txBody>
          <a:bodyPr wrap="square">
            <a:spAutoFit/>
          </a:bodyPr>
          <a:lstStyle/>
          <a:p>
            <a:r>
              <a:rPr lang="en-IN" b="1" dirty="0"/>
              <a:t>Step Three:</a:t>
            </a:r>
            <a:endParaRPr lang="en-US" dirty="0"/>
          </a:p>
          <a:p>
            <a:r>
              <a:rPr lang="en-IN" dirty="0"/>
              <a:t>Collect Data – Before colleting the Data, You have to plot the </a:t>
            </a:r>
            <a:r>
              <a:rPr lang="en-IN" b="1" dirty="0"/>
              <a:t>Pareto Chart</a:t>
            </a:r>
            <a:r>
              <a:rPr lang="en-IN" dirty="0"/>
              <a:t> of Existing Past data of last six month at least. Then formulate the template according to the higher contributing causes by the help of </a:t>
            </a:r>
            <a:r>
              <a:rPr lang="en-IN" b="1" dirty="0"/>
              <a:t>Pareto Principle (80/20 rules).</a:t>
            </a:r>
            <a:r>
              <a:rPr lang="en-IN" dirty="0"/>
              <a:t> Set up the Template machine wise, process wise and shift wise etc. At least collect the data for three months.</a:t>
            </a:r>
            <a:endParaRPr lang="en-US" dirty="0"/>
          </a:p>
        </p:txBody>
      </p:sp>
    </p:spTree>
    <p:extLst>
      <p:ext uri="{BB962C8B-B14F-4D97-AF65-F5344CB8AC3E}">
        <p14:creationId xmlns:p14="http://schemas.microsoft.com/office/powerpoint/2010/main" val="14715231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7051964" y="71414"/>
            <a:ext cx="2092036" cy="642942"/>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IN"/>
          </a:p>
        </p:txBody>
      </p:sp>
      <p:sp>
        <p:nvSpPr>
          <p:cNvPr id="17" name="TextBox 16"/>
          <p:cNvSpPr txBox="1"/>
          <p:nvPr/>
        </p:nvSpPr>
        <p:spPr>
          <a:xfrm>
            <a:off x="7255278" y="202148"/>
            <a:ext cx="1888722" cy="369332"/>
          </a:xfrm>
          <a:prstGeom prst="rect">
            <a:avLst/>
          </a:prstGeom>
        </p:spPr>
        <p:style>
          <a:lnRef idx="1">
            <a:schemeClr val="dk1"/>
          </a:lnRef>
          <a:fillRef idx="3">
            <a:schemeClr val="dk1"/>
          </a:fillRef>
          <a:effectRef idx="2">
            <a:schemeClr val="dk1"/>
          </a:effectRef>
          <a:fontRef idx="minor">
            <a:schemeClr val="lt1"/>
          </a:fontRef>
        </p:style>
        <p:txBody>
          <a:bodyPr wrap="none" rtlCol="0">
            <a:spAutoFit/>
          </a:bodyPr>
          <a:lstStyle/>
          <a:p>
            <a:r>
              <a:rPr lang="en-IN" dirty="0" smtClean="0"/>
              <a:t>Techiequality.Com</a:t>
            </a:r>
            <a:endParaRPr lang="en-IN" dirty="0"/>
          </a:p>
        </p:txBody>
      </p:sp>
      <p:sp>
        <p:nvSpPr>
          <p:cNvPr id="2" name="Rectangle 1"/>
          <p:cNvSpPr/>
          <p:nvPr/>
        </p:nvSpPr>
        <p:spPr>
          <a:xfrm>
            <a:off x="251520" y="44624"/>
            <a:ext cx="6696744" cy="2308324"/>
          </a:xfrm>
          <a:prstGeom prst="rect">
            <a:avLst/>
          </a:prstGeom>
        </p:spPr>
        <p:txBody>
          <a:bodyPr wrap="square">
            <a:spAutoFit/>
          </a:bodyPr>
          <a:lstStyle/>
          <a:p>
            <a:r>
              <a:rPr lang="en-IN" b="1" dirty="0"/>
              <a:t>Step Four:</a:t>
            </a:r>
            <a:endParaRPr lang="en-US" dirty="0"/>
          </a:p>
          <a:p>
            <a:r>
              <a:rPr lang="en-IN" dirty="0"/>
              <a:t> Represent The Potential Cause: - Now you have to plot the </a:t>
            </a:r>
            <a:r>
              <a:rPr lang="en-IN" b="1" dirty="0"/>
              <a:t>Pareto chart</a:t>
            </a:r>
            <a:r>
              <a:rPr lang="en-IN" dirty="0"/>
              <a:t> with the Present collecting data. Next to, apply the </a:t>
            </a:r>
            <a:r>
              <a:rPr lang="en-IN" b="1" dirty="0"/>
              <a:t>Pareto principle</a:t>
            </a:r>
            <a:r>
              <a:rPr lang="en-IN" dirty="0"/>
              <a:t> to identify the Problems among the set, those are coming under the 80% contribution.</a:t>
            </a:r>
            <a:endParaRPr lang="en-US" dirty="0"/>
          </a:p>
          <a:p>
            <a:r>
              <a:rPr lang="en-IN" dirty="0"/>
              <a:t>All Problems these are coming under the 80% contribution need to be plot the </a:t>
            </a:r>
            <a:r>
              <a:rPr lang="en-IN" b="1" dirty="0"/>
              <a:t>Fishbone Diagram</a:t>
            </a:r>
            <a:r>
              <a:rPr lang="en-IN" dirty="0"/>
              <a:t> individually for represent the Potential Causes.</a:t>
            </a:r>
            <a:endParaRPr lang="en-US" dirty="0"/>
          </a:p>
        </p:txBody>
      </p:sp>
      <p:sp>
        <p:nvSpPr>
          <p:cNvPr id="3" name="Rectangle 2"/>
          <p:cNvSpPr/>
          <p:nvPr/>
        </p:nvSpPr>
        <p:spPr>
          <a:xfrm>
            <a:off x="251520" y="2420888"/>
            <a:ext cx="8856984" cy="3970318"/>
          </a:xfrm>
          <a:prstGeom prst="rect">
            <a:avLst/>
          </a:prstGeom>
        </p:spPr>
        <p:txBody>
          <a:bodyPr wrap="square">
            <a:spAutoFit/>
          </a:bodyPr>
          <a:lstStyle/>
          <a:p>
            <a:r>
              <a:rPr lang="en-IN" b="1" dirty="0"/>
              <a:t>Step Five:</a:t>
            </a:r>
            <a:endParaRPr lang="en-US" dirty="0"/>
          </a:p>
          <a:p>
            <a:r>
              <a:rPr lang="en-IN" dirty="0"/>
              <a:t>Find out the significant Causes: - Hypothesis test needs to be executed here to find out the significant reasons.</a:t>
            </a:r>
            <a:endParaRPr lang="en-US" dirty="0"/>
          </a:p>
          <a:p>
            <a:r>
              <a:rPr lang="en-IN" dirty="0"/>
              <a:t>For example, let we have taken the Shrinkage as the problem, which is coming under the 80% contribution (Decision will come from Pareto chart considering with its Principle rules).  Let Shrinkage has the three potential causes as [1] High Pouring Temperature, [2] Wrong Gating System Design, [3] High Carbon Equivalent. To find out the significant causes among the three problems. We have to do the </a:t>
            </a:r>
            <a:r>
              <a:rPr lang="en-IN" b="1" dirty="0"/>
              <a:t>Hypothesis test</a:t>
            </a:r>
            <a:r>
              <a:rPr lang="en-IN" dirty="0"/>
              <a:t> as per the below pattern as</a:t>
            </a:r>
            <a:endParaRPr lang="en-US" dirty="0"/>
          </a:p>
          <a:p>
            <a:r>
              <a:rPr lang="en-IN" dirty="0"/>
              <a:t>[1] High Pouring Temperature vs. Shrinkage. </a:t>
            </a:r>
            <a:endParaRPr lang="en-US" dirty="0"/>
          </a:p>
          <a:p>
            <a:r>
              <a:rPr lang="en-IN" dirty="0"/>
              <a:t>[2] Wrong Gating System Design vs. Shrinkage</a:t>
            </a:r>
            <a:endParaRPr lang="en-US" dirty="0"/>
          </a:p>
          <a:p>
            <a:r>
              <a:rPr lang="en-IN" dirty="0"/>
              <a:t>[3]High Carbon equivalent vs. Shrinkage.</a:t>
            </a:r>
            <a:endParaRPr lang="en-US" dirty="0"/>
          </a:p>
          <a:p>
            <a:r>
              <a:rPr lang="en-IN" dirty="0"/>
              <a:t>After doing the hypothesis testing as per the above pattern, one or more number of causes will come to the point as significant Causes.</a:t>
            </a:r>
            <a:endParaRPr lang="en-US" dirty="0"/>
          </a:p>
          <a:p>
            <a:r>
              <a:rPr lang="en-IN" dirty="0"/>
              <a:t>Now you have to follow the step six to identify the Root Cause.</a:t>
            </a:r>
            <a:endParaRPr lang="en-US" dirty="0"/>
          </a:p>
        </p:txBody>
      </p:sp>
    </p:spTree>
    <p:extLst>
      <p:ext uri="{BB962C8B-B14F-4D97-AF65-F5344CB8AC3E}">
        <p14:creationId xmlns:p14="http://schemas.microsoft.com/office/powerpoint/2010/main" val="3542692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7051964" y="71414"/>
            <a:ext cx="2092036" cy="642942"/>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IN"/>
          </a:p>
        </p:txBody>
      </p:sp>
      <p:sp>
        <p:nvSpPr>
          <p:cNvPr id="17" name="TextBox 16"/>
          <p:cNvSpPr txBox="1"/>
          <p:nvPr/>
        </p:nvSpPr>
        <p:spPr>
          <a:xfrm>
            <a:off x="7255278" y="202148"/>
            <a:ext cx="1888722" cy="369332"/>
          </a:xfrm>
          <a:prstGeom prst="rect">
            <a:avLst/>
          </a:prstGeom>
        </p:spPr>
        <p:style>
          <a:lnRef idx="1">
            <a:schemeClr val="dk1"/>
          </a:lnRef>
          <a:fillRef idx="3">
            <a:schemeClr val="dk1"/>
          </a:fillRef>
          <a:effectRef idx="2">
            <a:schemeClr val="dk1"/>
          </a:effectRef>
          <a:fontRef idx="minor">
            <a:schemeClr val="lt1"/>
          </a:fontRef>
        </p:style>
        <p:txBody>
          <a:bodyPr wrap="none" rtlCol="0">
            <a:spAutoFit/>
          </a:bodyPr>
          <a:lstStyle/>
          <a:p>
            <a:r>
              <a:rPr lang="en-IN" dirty="0" smtClean="0"/>
              <a:t>Techiequality.Com</a:t>
            </a:r>
            <a:endParaRPr lang="en-IN" dirty="0"/>
          </a:p>
        </p:txBody>
      </p:sp>
      <p:sp>
        <p:nvSpPr>
          <p:cNvPr id="2" name="Rectangle 1"/>
          <p:cNvSpPr/>
          <p:nvPr/>
        </p:nvSpPr>
        <p:spPr>
          <a:xfrm>
            <a:off x="323528" y="260648"/>
            <a:ext cx="6624736" cy="1754326"/>
          </a:xfrm>
          <a:prstGeom prst="rect">
            <a:avLst/>
          </a:prstGeom>
        </p:spPr>
        <p:txBody>
          <a:bodyPr wrap="square">
            <a:spAutoFit/>
          </a:bodyPr>
          <a:lstStyle/>
          <a:p>
            <a:r>
              <a:rPr lang="en-IN" b="1" dirty="0"/>
              <a:t>Step Six:</a:t>
            </a:r>
            <a:endParaRPr lang="en-US" dirty="0"/>
          </a:p>
          <a:p>
            <a:r>
              <a:rPr lang="en-IN" dirty="0"/>
              <a:t>Identify the Root Causes:-</a:t>
            </a:r>
            <a:endParaRPr lang="en-US" dirty="0"/>
          </a:p>
          <a:p>
            <a:r>
              <a:rPr lang="en-IN" dirty="0"/>
              <a:t>Before you execute the root cause identification. All Significant causes need to be listed up. Thereafter we have to do the </a:t>
            </a:r>
            <a:r>
              <a:rPr lang="en-IN" b="1" dirty="0"/>
              <a:t>Why-Why</a:t>
            </a:r>
            <a:r>
              <a:rPr lang="en-IN" dirty="0"/>
              <a:t> Analysis of all individual significant causes until to get the Root Causes. </a:t>
            </a:r>
            <a:endParaRPr lang="en-US" dirty="0"/>
          </a:p>
        </p:txBody>
      </p:sp>
      <p:sp>
        <p:nvSpPr>
          <p:cNvPr id="3" name="Rectangle 2"/>
          <p:cNvSpPr/>
          <p:nvPr/>
        </p:nvSpPr>
        <p:spPr>
          <a:xfrm>
            <a:off x="323528" y="2204864"/>
            <a:ext cx="8712968" cy="2585323"/>
          </a:xfrm>
          <a:prstGeom prst="rect">
            <a:avLst/>
          </a:prstGeom>
        </p:spPr>
        <p:txBody>
          <a:bodyPr wrap="square">
            <a:spAutoFit/>
          </a:bodyPr>
          <a:lstStyle/>
          <a:p>
            <a:r>
              <a:rPr lang="en-IN" b="1" dirty="0"/>
              <a:t>Step Seven:</a:t>
            </a:r>
            <a:endParaRPr lang="en-US" dirty="0"/>
          </a:p>
          <a:p>
            <a:r>
              <a:rPr lang="en-IN" dirty="0"/>
              <a:t>CAPA: Corrective and Preventive Action Plan to be Prepared.</a:t>
            </a:r>
            <a:endParaRPr lang="en-US" dirty="0"/>
          </a:p>
          <a:p>
            <a:r>
              <a:rPr lang="en-IN" b="1" dirty="0"/>
              <a:t>Click here</a:t>
            </a:r>
            <a:r>
              <a:rPr lang="en-IN" dirty="0"/>
              <a:t> to know more about the CAPA Process.</a:t>
            </a:r>
            <a:endParaRPr lang="en-US" dirty="0"/>
          </a:p>
          <a:p>
            <a:r>
              <a:rPr lang="en-IN" dirty="0"/>
              <a:t> </a:t>
            </a:r>
            <a:endParaRPr lang="en-US" dirty="0"/>
          </a:p>
          <a:p>
            <a:r>
              <a:rPr lang="en-IN" b="1" dirty="0"/>
              <a:t>Step Eight:</a:t>
            </a:r>
            <a:endParaRPr lang="en-US" dirty="0"/>
          </a:p>
          <a:p>
            <a:r>
              <a:rPr lang="en-IN" dirty="0"/>
              <a:t>Effectiveness of CAPA: - After implementation of CAPA, Trend Analysis need to be plotted to figure out the effectiveness of CAPA or Action Plan. If the Action Plan will fully effective then control mechanism and action plan need to the incorporated in relevant documents (e.g. FMEA, SOP, Control Plan etc.).</a:t>
            </a:r>
            <a:endParaRPr lang="en-US" dirty="0"/>
          </a:p>
        </p:txBody>
      </p:sp>
    </p:spTree>
    <p:extLst>
      <p:ext uri="{BB962C8B-B14F-4D97-AF65-F5344CB8AC3E}">
        <p14:creationId xmlns:p14="http://schemas.microsoft.com/office/powerpoint/2010/main" val="22020718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227</TotalTime>
  <Words>488</Words>
  <Application>Microsoft Office PowerPoint</Application>
  <PresentationFormat>On-screen Show (4:3)</PresentationFormat>
  <Paragraphs>60</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shantigp</dc:creator>
  <cp:lastModifiedBy>Windows User</cp:lastModifiedBy>
  <cp:revision>14</cp:revision>
  <dcterms:created xsi:type="dcterms:W3CDTF">2019-01-09T06:51:03Z</dcterms:created>
  <dcterms:modified xsi:type="dcterms:W3CDTF">2019-01-10T14:38:10Z</dcterms:modified>
</cp:coreProperties>
</file>